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11" r:id="rId2"/>
  </p:sldMasterIdLst>
  <p:notesMasterIdLst>
    <p:notesMasterId r:id="rId18"/>
  </p:notesMasterIdLst>
  <p:sldIdLst>
    <p:sldId id="256" r:id="rId3"/>
    <p:sldId id="257" r:id="rId4"/>
    <p:sldId id="258" r:id="rId5"/>
    <p:sldId id="261" r:id="rId6"/>
    <p:sldId id="259" r:id="rId7"/>
    <p:sldId id="265" r:id="rId8"/>
    <p:sldId id="260" r:id="rId9"/>
    <p:sldId id="271" r:id="rId10"/>
    <p:sldId id="272" r:id="rId11"/>
    <p:sldId id="266" r:id="rId12"/>
    <p:sldId id="268" r:id="rId13"/>
    <p:sldId id="269" r:id="rId14"/>
    <p:sldId id="270" r:id="rId15"/>
    <p:sldId id="262" r:id="rId16"/>
    <p:sldId id="264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70E0C-3B6F-41A7-9660-687ADD173147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D22B-262E-4292-B516-B436351EC8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16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23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3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839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91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466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076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53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45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73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07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34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44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526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195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9D22B-262E-4292-B516-B436351EC8D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71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25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69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4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839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14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3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607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54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19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2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614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4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10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9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06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40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6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38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17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1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09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1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44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20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17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41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C70750-F403-4A9C-808A-3497B46E9464}" type="datetimeFigureOut">
              <a:rPr lang="de-DE" smtClean="0"/>
              <a:t>07.05.2025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9AB621-D25A-4D66-83C4-85F0EC3702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47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1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url=https://www.apotheke-und-marketing.de/fragen-gestalten-2527780.html&amp;psig=AOvVaw2tL7rczkJ9SnhzzmJ7V_Jr&amp;ust=1600099627009000&amp;source=images&amp;cd=vfe&amp;ved=0CAIQjRxqFwoTCKDx8-zB5usCFQAAAAAdAAAAABA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CECF5-8C36-488B-9233-4DCC98868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https://martin.buber.schule/assets/images/e/m-b-s-b273a669.jpg">
            <a:extLst>
              <a:ext uri="{FF2B5EF4-FFF2-40B4-BE49-F238E27FC236}">
                <a16:creationId xmlns:a16="http://schemas.microsoft.com/office/drawing/2014/main" id="{B79C2EB9-881E-43F0-99D6-0BE7B8F44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80" y="9427"/>
            <a:ext cx="8710004" cy="380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033D6C1-610D-4054-A822-4F420C5D6BFD}"/>
              </a:ext>
            </a:extLst>
          </p:cNvPr>
          <p:cNvSpPr txBox="1">
            <a:spLocks/>
          </p:cNvSpPr>
          <p:nvPr/>
        </p:nvSpPr>
        <p:spPr>
          <a:xfrm>
            <a:off x="1659479" y="3816563"/>
            <a:ext cx="8710003" cy="2882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9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GUTEN ABEND </a:t>
            </a:r>
            <a:br>
              <a:rPr lang="de-DE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br>
              <a:rPr lang="de-DE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4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HERZLICH WILLKOMMEN     </a:t>
            </a:r>
            <a:br>
              <a:rPr lang="de-DE" sz="32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1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zum Elterninformationsabend </a:t>
            </a:r>
            <a:br>
              <a:rPr lang="de-DE" sz="31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100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Thema: Wahlpflichtbereich 7 und „Betreute Übungszeit“</a:t>
            </a:r>
            <a:endParaRPr lang="de-DE" sz="2000" dirty="0">
              <a:solidFill>
                <a:schemeClr val="tx2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CC816D1-3C9A-4FC2-8172-234AE671E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866"/>
          <a:stretch/>
        </p:blipFill>
        <p:spPr>
          <a:xfrm>
            <a:off x="1872380" y="1136784"/>
            <a:ext cx="8447239" cy="498519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6F793A0-0F25-4EEA-B205-89F64D08E6F9}"/>
              </a:ext>
            </a:extLst>
          </p:cNvPr>
          <p:cNvSpPr/>
          <p:nvPr/>
        </p:nvSpPr>
        <p:spPr>
          <a:xfrm>
            <a:off x="7850387" y="1014623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D58BC18A-D857-4BFE-9F9D-C1180ED63CA9}"/>
              </a:ext>
            </a:extLst>
          </p:cNvPr>
          <p:cNvSpPr/>
          <p:nvPr/>
        </p:nvSpPr>
        <p:spPr>
          <a:xfrm>
            <a:off x="7824727" y="558428"/>
            <a:ext cx="504056" cy="3551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42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809CF3-A164-4E0F-A23D-B26126F5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64" y="299927"/>
            <a:ext cx="7211006" cy="888794"/>
          </a:xfrm>
        </p:spPr>
        <p:txBody>
          <a:bodyPr>
            <a:normAutofit fontScale="90000"/>
          </a:bodyPr>
          <a:lstStyle/>
          <a:p>
            <a:r>
              <a:rPr lang="de-DE" b="1" u="sng" dirty="0">
                <a:latin typeface="Courier New"/>
                <a:cs typeface="Courier New"/>
              </a:rPr>
              <a:t>BÜ: Betreute Übungszeit</a:t>
            </a:r>
            <a:endParaRPr lang="de-DE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E52433-65BE-492C-9B32-133589B4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63" y="1347418"/>
            <a:ext cx="6845245" cy="508663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de-DE" b="1" dirty="0"/>
              <a:t>Situation der Schüler/innen</a:t>
            </a:r>
            <a:r>
              <a:rPr lang="de-DE" dirty="0"/>
              <a:t>: Pubertät; Konflikte im Elternhaus, fehlende Strukturen </a:t>
            </a:r>
          </a:p>
          <a:p>
            <a:pPr>
              <a:lnSpc>
                <a:spcPct val="100000"/>
              </a:lnSpc>
            </a:pPr>
            <a:r>
              <a:rPr lang="de-DE" dirty="0"/>
              <a:t>oft kein oder lückenhaftes Material / Hausaufgaben </a:t>
            </a:r>
          </a:p>
          <a:p>
            <a:pPr>
              <a:lnSpc>
                <a:spcPct val="100000"/>
              </a:lnSpc>
            </a:pPr>
            <a:r>
              <a:rPr lang="de-DE" dirty="0"/>
              <a:t>können dem Unterricht schwer folgen </a:t>
            </a:r>
          </a:p>
          <a:p>
            <a:pPr marL="0" indent="0">
              <a:lnSpc>
                <a:spcPct val="100000"/>
              </a:lnSpc>
              <a:buNone/>
            </a:pPr>
            <a:endParaRPr lang="de-AT" sz="2200" dirty="0"/>
          </a:p>
          <a:p>
            <a:pPr marL="0" indent="0">
              <a:lnSpc>
                <a:spcPct val="100000"/>
              </a:lnSpc>
              <a:buNone/>
            </a:pPr>
            <a:r>
              <a:rPr lang="de-AT" b="1" u="sng" dirty="0"/>
              <a:t>Konzept</a:t>
            </a:r>
            <a:endParaRPr lang="de-DE" b="1" u="sng" dirty="0"/>
          </a:p>
          <a:p>
            <a:pPr>
              <a:lnSpc>
                <a:spcPct val="100000"/>
              </a:lnSpc>
            </a:pPr>
            <a:r>
              <a:rPr lang="de-DE" dirty="0"/>
              <a:t>ab Klasse 7: </a:t>
            </a:r>
            <a:r>
              <a:rPr lang="de-DE" b="1" dirty="0"/>
              <a:t>keine</a:t>
            </a:r>
            <a:r>
              <a:rPr lang="de-DE" dirty="0"/>
              <a:t> Hausaufgabenbetreuung (nur Jahrgang 5+6)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BÜ als </a:t>
            </a:r>
            <a:r>
              <a:rPr lang="de-DE" u="sng" dirty="0"/>
              <a:t>kostenlose</a:t>
            </a:r>
            <a:r>
              <a:rPr lang="de-DE" dirty="0"/>
              <a:t> Weiterführung der Nachmittagsbetreuung </a:t>
            </a:r>
          </a:p>
          <a:p>
            <a:pPr lvl="1">
              <a:lnSpc>
                <a:spcPct val="100000"/>
              </a:lnSpc>
            </a:pPr>
            <a:r>
              <a:rPr lang="de-AT" dirty="0"/>
              <a:t>Findet 1x zweistündig </a:t>
            </a:r>
            <a:r>
              <a:rPr lang="de-AT" b="1" dirty="0"/>
              <a:t>oder</a:t>
            </a:r>
            <a:r>
              <a:rPr lang="de-AT" dirty="0"/>
              <a:t> 2x einstündig statt (meistens 7. + 8. Stunde)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BÜ wird in Jahrgang 7 und 8 freiwillig von Klassenlehrkräfte oder Fachlehrkräfte angeboten </a:t>
            </a:r>
          </a:p>
          <a:p>
            <a:pPr>
              <a:lnSpc>
                <a:spcPct val="100000"/>
              </a:lnSpc>
            </a:pPr>
            <a:r>
              <a:rPr lang="de-AT" dirty="0"/>
              <a:t>Ausgewählte Schüler/innen des 10. Jahrgangs = Lernscouts 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Die Eltern melden ihr Kind freiwillig für die BÜ an </a:t>
            </a:r>
            <a:r>
              <a:rPr lang="de-DE" b="1" dirty="0"/>
              <a:t>oder</a:t>
            </a:r>
            <a:r>
              <a:rPr lang="de-DE" dirty="0"/>
              <a:t> werden von den jeweiligen Klassenlehrkräfte beraten und angemeldet</a:t>
            </a:r>
          </a:p>
          <a:p>
            <a:pPr>
              <a:lnSpc>
                <a:spcPct val="100000"/>
              </a:lnSpc>
            </a:pPr>
            <a:r>
              <a:rPr lang="es-ES" b="1" dirty="0"/>
              <a:t>Beratung bei</a:t>
            </a:r>
            <a:r>
              <a:rPr lang="es-ES" dirty="0"/>
              <a:t>: AV 3 oder schlechter ; IB-Status ; AK; IK) 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pPr lvl="1"/>
            <a:endParaRPr lang="de-DE" sz="1400" dirty="0"/>
          </a:p>
        </p:txBody>
      </p:sp>
      <p:pic>
        <p:nvPicPr>
          <p:cNvPr id="6" name="Grafik 7" descr="Fragen Silhouette">
            <a:extLst>
              <a:ext uri="{FF2B5EF4-FFF2-40B4-BE49-F238E27FC236}">
                <a16:creationId xmlns:a16="http://schemas.microsoft.com/office/drawing/2014/main" id="{A08462D2-67FA-01AB-A882-995E200C8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0523" y="3802218"/>
            <a:ext cx="1499664" cy="14996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23" y="1347418"/>
            <a:ext cx="1780309" cy="178030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107" y="1089258"/>
            <a:ext cx="1108970" cy="110897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7"/>
          <a:stretch/>
        </p:blipFill>
        <p:spPr>
          <a:xfrm>
            <a:off x="812428" y="3581076"/>
            <a:ext cx="443311" cy="4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6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809CF3-A164-4E0F-A23D-B26126F5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64" y="299927"/>
            <a:ext cx="7211006" cy="888794"/>
          </a:xfrm>
        </p:spPr>
        <p:txBody>
          <a:bodyPr>
            <a:normAutofit fontScale="90000"/>
          </a:bodyPr>
          <a:lstStyle/>
          <a:p>
            <a:r>
              <a:rPr lang="de-DE" b="1" u="sng" dirty="0">
                <a:latin typeface="Courier New"/>
                <a:cs typeface="Courier New"/>
              </a:rPr>
              <a:t>BÜ: Betreute Übungszeit</a:t>
            </a:r>
            <a:endParaRPr lang="de-DE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E52433-65BE-492C-9B32-133589B4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64" y="1114662"/>
            <a:ext cx="6928372" cy="4937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 marL="0" indent="0">
              <a:buNone/>
            </a:pPr>
            <a:r>
              <a:rPr lang="de-AT" sz="8000" b="1" dirty="0"/>
              <a:t>ZIELE</a:t>
            </a:r>
            <a:endParaRPr lang="de-DE" sz="8000" b="1" dirty="0"/>
          </a:p>
          <a:p>
            <a:pPr>
              <a:lnSpc>
                <a:spcPct val="100000"/>
              </a:lnSpc>
            </a:pPr>
            <a:r>
              <a:rPr lang="de-DE" dirty="0"/>
              <a:t>weniger Hausaufgabenstriche</a:t>
            </a:r>
          </a:p>
          <a:p>
            <a:pPr>
              <a:lnSpc>
                <a:spcPct val="100000"/>
              </a:lnSpc>
            </a:pPr>
            <a:r>
              <a:rPr lang="de-DE" dirty="0"/>
              <a:t>Verbesserung der Leistungen </a:t>
            </a:r>
          </a:p>
          <a:p>
            <a:pPr>
              <a:lnSpc>
                <a:spcPct val="100000"/>
              </a:lnSpc>
            </a:pPr>
            <a:r>
              <a:rPr lang="de-DE" dirty="0"/>
              <a:t>Es können persönliche Dinge mit der Lehrkraft geklärt werden  -&gt; die Beziehung/Kontakt zu meinem KL ist positiv</a:t>
            </a:r>
          </a:p>
          <a:p>
            <a:pPr>
              <a:lnSpc>
                <a:spcPct val="100000"/>
              </a:lnSpc>
            </a:pPr>
            <a:r>
              <a:rPr lang="de-DE" dirty="0"/>
              <a:t>Erlernen von Struktur- und Arbeitskompetenz (Ziele setzen und auswerten) </a:t>
            </a:r>
          </a:p>
          <a:p>
            <a:pPr>
              <a:lnSpc>
                <a:spcPct val="100000"/>
              </a:lnSpc>
            </a:pPr>
            <a:r>
              <a:rPr lang="de-DE" dirty="0"/>
              <a:t>Arbeitsprozesse werden reflektiert</a:t>
            </a:r>
          </a:p>
          <a:p>
            <a:pPr>
              <a:lnSpc>
                <a:spcPct val="100000"/>
              </a:lnSpc>
            </a:pPr>
            <a:r>
              <a:rPr lang="de-DE" dirty="0"/>
              <a:t>Die BÜ wird von den </a:t>
            </a:r>
            <a:r>
              <a:rPr lang="de-DE" dirty="0" err="1"/>
              <a:t>SuS</a:t>
            </a:r>
            <a:r>
              <a:rPr lang="de-DE" dirty="0"/>
              <a:t>, den Eltern und den Lehrkräften als sinnvoll zurückgemeldet (Evaluation) </a:t>
            </a:r>
          </a:p>
          <a:p>
            <a:pPr>
              <a:lnSpc>
                <a:spcPct val="100000"/>
              </a:lnSpc>
            </a:pPr>
            <a:r>
              <a:rPr lang="de-DE" dirty="0"/>
              <a:t>Schüler/innen aus dem Jahrgang 10 bilden mit Schüler/innen der BÜ ein produktives Lerntandem	</a:t>
            </a:r>
          </a:p>
          <a:p>
            <a:pPr lvl="1"/>
            <a:endParaRPr lang="de-DE" sz="1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824" y="744324"/>
            <a:ext cx="3294438" cy="32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3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E52433-65BE-492C-9B32-133589B4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64" y="1114662"/>
            <a:ext cx="6928372" cy="493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	</a:t>
            </a:r>
          </a:p>
          <a:p>
            <a:pPr lvl="1"/>
            <a:endParaRPr lang="de-DE" sz="14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F809CF3-A164-4E0F-A23D-B26126F5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57" y="1134991"/>
            <a:ext cx="5966278" cy="439819"/>
          </a:xfrm>
        </p:spPr>
        <p:txBody>
          <a:bodyPr>
            <a:normAutofit fontScale="90000"/>
          </a:bodyPr>
          <a:lstStyle/>
          <a:p>
            <a:r>
              <a:rPr lang="de-DE" b="1" u="sng" dirty="0">
                <a:latin typeface="Courier New"/>
                <a:cs typeface="Courier New"/>
              </a:rPr>
              <a:t>BÜ: Betreute Übungszeit</a:t>
            </a:r>
            <a:br>
              <a:rPr lang="de-DE" b="1" u="sng" dirty="0">
                <a:latin typeface="Courier New"/>
                <a:cs typeface="Courier New"/>
              </a:rPr>
            </a:br>
            <a:br>
              <a:rPr lang="de-DE" b="1" u="sng" dirty="0">
                <a:latin typeface="Courier New"/>
                <a:cs typeface="Courier New"/>
              </a:rPr>
            </a:br>
            <a:r>
              <a:rPr lang="de-DE" b="1" dirty="0">
                <a:latin typeface="Courier New"/>
                <a:cs typeface="Courier New"/>
              </a:rPr>
              <a:t>Elternbrief </a:t>
            </a:r>
            <a:endParaRPr lang="de-DE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777907-2198-4AC2-A681-1B1F3DD76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320" y="2990229"/>
            <a:ext cx="5953956" cy="27531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4B225BF-669F-407B-A314-B7E31A4B4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286" y="906205"/>
            <a:ext cx="6264025" cy="16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0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71F4E-C9A7-44FB-A39F-D51119A7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Fragerunde</a:t>
            </a:r>
          </a:p>
        </p:txBody>
      </p:sp>
      <p:pic>
        <p:nvPicPr>
          <p:cNvPr id="4" name="Picture 4" descr="Fragen gestalten - APOTHEKE+MARKETING">
            <a:hlinkClick r:id="rId3"/>
            <a:extLst>
              <a:ext uri="{FF2B5EF4-FFF2-40B4-BE49-F238E27FC236}">
                <a16:creationId xmlns:a16="http://schemas.microsoft.com/office/drawing/2014/main" id="{26DB845E-5EDF-4340-B624-C434935D7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27" y="1989054"/>
            <a:ext cx="7753546" cy="40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6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E66CAE-C494-477F-9DA8-78ED7F643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Herzlichen Dank für die Aufmerksamkeit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3349B2F3-5D72-431A-AFA5-B0BA49E7D2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Wir wünschen Ihnen noch einen schönen Abend</a:t>
            </a:r>
          </a:p>
        </p:txBody>
      </p:sp>
    </p:spTree>
    <p:extLst>
      <p:ext uri="{BB962C8B-B14F-4D97-AF65-F5344CB8AC3E}">
        <p14:creationId xmlns:p14="http://schemas.microsoft.com/office/powerpoint/2010/main" val="17327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0B6B3-FDB5-41C8-B391-7D826271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Tagesordnung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C23231-0507-4026-B6DD-394558260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3235"/>
            <a:ext cx="9601196" cy="368361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Stundentafel im Vergleich</a:t>
            </a:r>
          </a:p>
          <a:p>
            <a:r>
              <a:rPr lang="de-DE" dirty="0"/>
              <a:t>Wahlpflichtbereich Jahrgang 7</a:t>
            </a:r>
          </a:p>
          <a:p>
            <a:pPr lvl="1"/>
            <a:r>
              <a:rPr lang="de-DE" dirty="0"/>
              <a:t>Förderkurse</a:t>
            </a:r>
          </a:p>
          <a:p>
            <a:pPr lvl="1"/>
            <a:r>
              <a:rPr lang="de-DE" dirty="0"/>
              <a:t>Fremdsprachen: Spanisch und Französisch</a:t>
            </a:r>
          </a:p>
          <a:p>
            <a:r>
              <a:rPr lang="de-DE" dirty="0"/>
              <a:t>Wahlpflichtbereich wählen</a:t>
            </a:r>
          </a:p>
          <a:p>
            <a:pPr lvl="1"/>
            <a:r>
              <a:rPr lang="de-DE" dirty="0"/>
              <a:t>Wahlzettel</a:t>
            </a:r>
          </a:p>
          <a:p>
            <a:r>
              <a:rPr lang="de-DE" dirty="0"/>
              <a:t>Betreute Übungszeit</a:t>
            </a:r>
          </a:p>
          <a:p>
            <a:r>
              <a:rPr lang="de-DE" dirty="0"/>
              <a:t>Offene Fragerunde</a:t>
            </a:r>
          </a:p>
        </p:txBody>
      </p:sp>
    </p:spTree>
    <p:extLst>
      <p:ext uri="{BB962C8B-B14F-4D97-AF65-F5344CB8AC3E}">
        <p14:creationId xmlns:p14="http://schemas.microsoft.com/office/powerpoint/2010/main" val="95660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C3824-092E-4C4E-A88D-B38AEA05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Stundentafel im Vergleich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83A4B1-98E8-4B1C-8AFB-75D2DE868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5415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dirty="0"/>
              <a:t>Jahrgang 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Deutsch, Englisch (5)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Biologie (1)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Lele</a:t>
            </a:r>
            <a:r>
              <a:rPr lang="de-DE" dirty="0"/>
              <a:t> (1)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IKG (1)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Förderkurse / OK (2)</a:t>
            </a:r>
          </a:p>
          <a:p>
            <a:pPr marL="0" indent="0" algn="ctr">
              <a:buNone/>
            </a:pPr>
            <a:r>
              <a:rPr lang="de-DE" b="1" dirty="0"/>
              <a:t>Gesamt 31 Schulstunden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42C87B9-9375-46FE-9E5F-95C113E3A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4272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dirty="0"/>
              <a:t>Jahrgang 7</a:t>
            </a:r>
          </a:p>
          <a:p>
            <a:r>
              <a:rPr lang="de-DE" dirty="0"/>
              <a:t>Deutsch, Englisch (4)</a:t>
            </a:r>
          </a:p>
          <a:p>
            <a:r>
              <a:rPr lang="de-DE" dirty="0"/>
              <a:t>Biologie (2)</a:t>
            </a:r>
          </a:p>
          <a:p>
            <a:r>
              <a:rPr lang="de-DE" dirty="0" err="1"/>
              <a:t>Lele</a:t>
            </a:r>
            <a:r>
              <a:rPr lang="de-DE" dirty="0"/>
              <a:t> entfällt</a:t>
            </a:r>
          </a:p>
          <a:p>
            <a:r>
              <a:rPr lang="de-DE" dirty="0"/>
              <a:t>IKG entfällt</a:t>
            </a:r>
          </a:p>
          <a:p>
            <a:r>
              <a:rPr lang="de-DE" dirty="0"/>
              <a:t>Wahlpflichtfach (3/5)</a:t>
            </a:r>
          </a:p>
          <a:p>
            <a:pPr marL="0" indent="0" algn="ctr">
              <a:buNone/>
            </a:pPr>
            <a:r>
              <a:rPr lang="de-DE" b="1" dirty="0"/>
              <a:t>Gesamt 29 – 31 Schulstunden</a:t>
            </a:r>
          </a:p>
        </p:txBody>
      </p:sp>
    </p:spTree>
    <p:extLst>
      <p:ext uri="{BB962C8B-B14F-4D97-AF65-F5344CB8AC3E}">
        <p14:creationId xmlns:p14="http://schemas.microsoft.com/office/powerpoint/2010/main" val="429264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1CFB8-1689-481E-8AAF-F5E2313F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4358"/>
            <a:ext cx="9601196" cy="1303867"/>
          </a:xfrm>
        </p:spPr>
        <p:txBody>
          <a:bodyPr/>
          <a:lstStyle/>
          <a:p>
            <a:r>
              <a:rPr lang="de-DE" dirty="0"/>
              <a:t>Wahlpflichtbereich Jahrgang 7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A5972D4-DB35-4B10-9A8B-2FF8A356A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086037"/>
              </p:ext>
            </p:extLst>
          </p:nvPr>
        </p:nvGraphicFramePr>
        <p:xfrm>
          <a:off x="1858460" y="1630025"/>
          <a:ext cx="8475079" cy="458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rbeitsblatt" r:id="rId4" imgW="6159500" imgH="3657600" progId="Excel.Sheet.8">
                  <p:embed/>
                </p:oleObj>
              </mc:Choice>
              <mc:Fallback>
                <p:oleObj name="Arbeitsblatt" r:id="rId4" imgW="6159500" imgH="3657600" progId="Excel.Sheet.8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F0A99C2-5F75-D4A8-E2F3-4D81E5DCBA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460" y="1630025"/>
                        <a:ext cx="8475079" cy="4583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37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313FB-7254-47EE-A466-CFFBA9D2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Wahlpflichtbereich Jahrgang 7</a:t>
            </a:r>
            <a:br>
              <a:rPr lang="de-DE" dirty="0"/>
            </a:br>
            <a:r>
              <a:rPr lang="de-DE" dirty="0"/>
              <a:t>Förderkurse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46BFA8-2610-49C0-B0D5-BD53C1FD5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8891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Förderkurse gibt es für die Fächer Deutsch und Mathematik (3)</a:t>
            </a:r>
          </a:p>
          <a:p>
            <a:r>
              <a:rPr lang="de-DE" dirty="0"/>
              <a:t>Förderkursempfehlung durch die Fachlehrkräfte</a:t>
            </a:r>
          </a:p>
          <a:p>
            <a:r>
              <a:rPr lang="de-DE" dirty="0"/>
              <a:t>Einspruchsmöglichkeit der Eltern besteht</a:t>
            </a:r>
          </a:p>
          <a:p>
            <a:r>
              <a:rPr lang="de-DE" dirty="0"/>
              <a:t>Ein Jahr fest angewählt</a:t>
            </a:r>
          </a:p>
          <a:p>
            <a:r>
              <a:rPr lang="de-DE" dirty="0"/>
              <a:t>Bewertung nach dem individuellen Lernfortschritt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/>
              <a:t>Bei der Teilnahme am Förderkurs entfällt die Möglichkeit ein anderes WP-Fach zu besuchen.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12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313FB-7254-47EE-A466-CFFBA9D2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Wahlpflichtbereich Jahrgang 7</a:t>
            </a:r>
            <a:br>
              <a:rPr lang="de-DE" dirty="0"/>
            </a:br>
            <a:r>
              <a:rPr lang="de-DE" dirty="0"/>
              <a:t>Fremdsprachen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46BFA8-2610-49C0-B0D5-BD53C1FD5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21837"/>
          </a:xfrm>
        </p:spPr>
        <p:txBody>
          <a:bodyPr/>
          <a:lstStyle/>
          <a:p>
            <a:r>
              <a:rPr lang="de-DE" dirty="0"/>
              <a:t>Die Sprachen Spanisch und Französisch können gewählt werden (5)</a:t>
            </a:r>
          </a:p>
          <a:p>
            <a:r>
              <a:rPr lang="de-DE" dirty="0"/>
              <a:t>Voraussetzung: Note 3 oder besser in den Fächern Deutsch und Englisch</a:t>
            </a:r>
          </a:p>
          <a:p>
            <a:r>
              <a:rPr lang="de-DE" dirty="0"/>
              <a:t>Wahl für zwei Schuljahre (die Sprache </a:t>
            </a:r>
            <a:r>
              <a:rPr lang="de-DE" u="sng" dirty="0"/>
              <a:t>kann nicht frühzeitig abgewählt </a:t>
            </a:r>
            <a:r>
              <a:rPr lang="de-DE" dirty="0"/>
              <a:t>werden)</a:t>
            </a:r>
          </a:p>
          <a:p>
            <a:r>
              <a:rPr lang="de-DE" dirty="0"/>
              <a:t>Jahrgang 9 neue Anfängerkurse oder Fortführung</a:t>
            </a:r>
          </a:p>
          <a:p>
            <a:pPr marL="0" indent="0" algn="ctr">
              <a:buNone/>
            </a:pPr>
            <a:r>
              <a:rPr lang="de-DE" b="1" dirty="0"/>
              <a:t>Die 2. Fremdsprache ist </a:t>
            </a:r>
            <a:r>
              <a:rPr lang="de-DE" b="1" u="sng" dirty="0"/>
              <a:t>keine</a:t>
            </a:r>
            <a:r>
              <a:rPr lang="de-DE" b="1" dirty="0"/>
              <a:t> Voraussetzung für den Übergang auf die gymnasiale Oberstufe bzw. das berufliche Gymnasium!</a:t>
            </a:r>
          </a:p>
        </p:txBody>
      </p:sp>
    </p:spTree>
    <p:extLst>
      <p:ext uri="{BB962C8B-B14F-4D97-AF65-F5344CB8AC3E}">
        <p14:creationId xmlns:p14="http://schemas.microsoft.com/office/powerpoint/2010/main" val="372718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875FB-8B28-422E-9106-0A2FF5FF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Wahlpflichtbereich wählen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B9FF11-EB30-4575-91E4-E3979E99E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043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Broschüren und Wahlzettel wurden über die Klassenlehrkräfte verteilt</a:t>
            </a:r>
          </a:p>
          <a:p>
            <a:pPr lvl="1"/>
            <a:r>
              <a:rPr lang="de-DE" dirty="0"/>
              <a:t>Ausnahme: IB-Lernen werden direkt dem Bereich Arbeitslehre zugeordnet</a:t>
            </a:r>
          </a:p>
          <a:p>
            <a:r>
              <a:rPr lang="de-DE" dirty="0"/>
              <a:t>Abgabe bis spätestens 02. Juni 2025</a:t>
            </a:r>
          </a:p>
          <a:p>
            <a:r>
              <a:rPr lang="de-DE" dirty="0"/>
              <a:t>Die endgültigen Kurse werden erst nach den Sommerferien über die Klassenlehrkräfte bekannt gegeben</a:t>
            </a:r>
          </a:p>
          <a:p>
            <a:endParaRPr lang="de-DE" dirty="0"/>
          </a:p>
          <a:p>
            <a:r>
              <a:rPr lang="de-DE" dirty="0"/>
              <a:t>Planung der Kurse erfolgt über die Stufenleitung</a:t>
            </a:r>
          </a:p>
          <a:p>
            <a:pPr lvl="1"/>
            <a:r>
              <a:rPr lang="de-DE" dirty="0"/>
              <a:t>Erst- oder Zweitwunsch kann in der Regel berücksichtigt werden</a:t>
            </a:r>
          </a:p>
        </p:txBody>
      </p:sp>
    </p:spTree>
    <p:extLst>
      <p:ext uri="{BB962C8B-B14F-4D97-AF65-F5344CB8AC3E}">
        <p14:creationId xmlns:p14="http://schemas.microsoft.com/office/powerpoint/2010/main" val="379430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F8B6F07-BCDF-413E-B698-128CC5F1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614" y="872898"/>
            <a:ext cx="6876771" cy="511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6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FD9F208B-522E-43B0-9494-C147FCBD2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0" b="10100"/>
          <a:stretch/>
        </p:blipFill>
        <p:spPr>
          <a:xfrm>
            <a:off x="1976159" y="984422"/>
            <a:ext cx="8239682" cy="48891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FA6EDC0-14A6-40D7-A12C-127FB53B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160" y="676596"/>
            <a:ext cx="8239681" cy="55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0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507</Words>
  <Application>Microsoft Office PowerPoint</Application>
  <PresentationFormat>Breitbild</PresentationFormat>
  <Paragraphs>93</Paragraphs>
  <Slides>15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Garamond</vt:lpstr>
      <vt:lpstr>Organisch</vt:lpstr>
      <vt:lpstr>Office</vt:lpstr>
      <vt:lpstr>Arbeitsblatt</vt:lpstr>
      <vt:lpstr>PowerPoint-Präsentation</vt:lpstr>
      <vt:lpstr>Tagesordnung</vt:lpstr>
      <vt:lpstr>Stundentafel im Vergleich</vt:lpstr>
      <vt:lpstr>Wahlpflichtbereich Jahrgang 7</vt:lpstr>
      <vt:lpstr>Wahlpflichtbereich Jahrgang 7 Förderkurse</vt:lpstr>
      <vt:lpstr>Wahlpflichtbereich Jahrgang 7 Fremdsprachen</vt:lpstr>
      <vt:lpstr>Wahlpflichtbereich wählen</vt:lpstr>
      <vt:lpstr>PowerPoint-Präsentation</vt:lpstr>
      <vt:lpstr>PowerPoint-Präsentation</vt:lpstr>
      <vt:lpstr>PowerPoint-Präsentation</vt:lpstr>
      <vt:lpstr>BÜ: Betreute Übungszeit</vt:lpstr>
      <vt:lpstr>BÜ: Betreute Übungszeit</vt:lpstr>
      <vt:lpstr>BÜ: Betreute Übungszeit  Elternbrief </vt:lpstr>
      <vt:lpstr>Fragerunde</vt:lpstr>
      <vt:lpstr>Herzlichen Dank für die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Drobnak, Laura</dc:creator>
  <cp:lastModifiedBy>Drobnak, Laura</cp:lastModifiedBy>
  <cp:revision>16</cp:revision>
  <cp:lastPrinted>2024-05-15T13:55:13Z</cp:lastPrinted>
  <dcterms:created xsi:type="dcterms:W3CDTF">2024-05-15T10:57:50Z</dcterms:created>
  <dcterms:modified xsi:type="dcterms:W3CDTF">2025-05-07T15:50:10Z</dcterms:modified>
</cp:coreProperties>
</file>